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Old Standard TT"/>
      <p:regular r:id="rId27"/>
      <p:bold r:id="rId28"/>
      <p:italic r:id="rId29"/>
    </p:embeddedFont>
    <p:embeddedFont>
      <p:font typeface="Merriweather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OldStandardTT-bold.fntdata"/><Relationship Id="rId27" Type="http://schemas.openxmlformats.org/officeDocument/2006/relationships/font" Target="fonts/OldStandardT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ldStandardT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bold.fntdata"/><Relationship Id="rId3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33" Type="http://schemas.openxmlformats.org/officeDocument/2006/relationships/font" Target="fonts/Merriweather-boldItalic.fntdata"/><Relationship Id="rId10" Type="http://schemas.openxmlformats.org/officeDocument/2006/relationships/slide" Target="slides/slide5.xml"/><Relationship Id="rId32" Type="http://schemas.openxmlformats.org/officeDocument/2006/relationships/font" Target="fonts/Merriweather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bddf2b7ae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bddf2b7ae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bddf2b7ae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bddf2b7ae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bddf2b7ae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bddf2b7ae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bddf2b7ae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bddf2b7ae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bddf2b7ae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bddf2b7ae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bddf2b7ae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bddf2b7ae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bddf2b7ae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bddf2b7ae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bddf2b7ae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bddf2b7ae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ba166e0ecd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ba166e0ecd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bbcc279b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bbcc279b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bbcc279b3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bbcc279b3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bbcc279b3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bbcc279b3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bbcc279b3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bbcc279b3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bbcc279b3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bbcc279b3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bddf2b7a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bddf2b7a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bddf2b7ae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bddf2b7ae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90525" y="759125"/>
            <a:ext cx="8222100" cy="14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900">
                <a:latin typeface="Old Standard TT"/>
                <a:ea typeface="Old Standard TT"/>
                <a:cs typeface="Old Standard TT"/>
                <a:sym typeface="Old Standard TT"/>
              </a:rPr>
              <a:t>Media Queries en CSS:</a:t>
            </a:r>
            <a:endParaRPr b="1" sz="39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ld Standard TT"/>
                <a:ea typeface="Old Standard TT"/>
                <a:cs typeface="Old Standard TT"/>
                <a:sym typeface="Old Standard TT"/>
              </a:rPr>
              <a:t>Diseño Responsive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90525" y="3867427"/>
            <a:ext cx="8222100" cy="11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Diseño de Interfaces Web</a:t>
            </a:r>
            <a:endParaRPr b="1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300">
                <a:solidFill>
                  <a:schemeClr val="lt1"/>
                </a:solidFill>
                <a:highlight>
                  <a:srgbClr val="166B9E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Bartłomiej</a:t>
            </a:r>
            <a:r>
              <a:rPr i="1" lang="es" sz="1300">
                <a:solidFill>
                  <a:schemeClr val="lt1"/>
                </a:solidFill>
                <a:highlight>
                  <a:srgbClr val="166B9E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 Krzysztof Chudy</a:t>
            </a:r>
            <a:endParaRPr i="1" sz="1300">
              <a:solidFill>
                <a:schemeClr val="lt1"/>
              </a:solidFill>
              <a:highlight>
                <a:srgbClr val="166B9E"/>
              </a:highlight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3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Víctor Manuel Ridao Chaves</a:t>
            </a:r>
            <a:endParaRPr i="1" sz="13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6" name="Google Shape;6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Preguntas Teóricas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25" y="1348925"/>
            <a:ext cx="85206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¿Cuál es la estructura correcta de una Media Query?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media { (max-width: 600px) }.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@media { max-width: 600px }.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@media (max-width: 600px) { /* estilos */ }.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@query (max-width: 600px) { /* estilos */ }.</a:t>
            </a:r>
            <a:endParaRPr b="1" i="1" sz="20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2"/>
          <p:cNvSpPr txBox="1"/>
          <p:nvPr>
            <p:ph idx="2" type="body"/>
          </p:nvPr>
        </p:nvSpPr>
        <p:spPr>
          <a:xfrm flipH="1" rot="10800000">
            <a:off x="4832400" y="5055325"/>
            <a:ext cx="3999900" cy="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Preguntas Teóricas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11725" y="1348925"/>
            <a:ext cx="85206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¿Cuál es la estructura correcta de una Media Query?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media { (max-width: 600px) }.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@media { max-width: 600px }.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@media (max-width: 600px) { /* estilos */ }.</a:t>
            </a:r>
            <a:endParaRPr i="1" sz="1400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@query (max-width: 600px) { /* estilos */ }.</a:t>
            </a:r>
            <a:endParaRPr b="1" i="1" sz="20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3"/>
          <p:cNvSpPr txBox="1"/>
          <p:nvPr>
            <p:ph idx="2" type="body"/>
          </p:nvPr>
        </p:nvSpPr>
        <p:spPr>
          <a:xfrm flipH="1" rot="10800000">
            <a:off x="4832400" y="5055325"/>
            <a:ext cx="3999900" cy="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Preguntas Teóricas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311725" y="1348925"/>
            <a:ext cx="85206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¿Qué significa @media (max-width: 600px)?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 aplica cuando la pantalla mide más de 600px.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 aplica cuando la pantalla mide exactamente 600px.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 aplica cuando la pantalla mide 600px o menos.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 aplica solo en tablets.</a:t>
            </a:r>
            <a:endParaRPr i="1" sz="1400"/>
          </a:p>
        </p:txBody>
      </p:sp>
      <p:sp>
        <p:nvSpPr>
          <p:cNvPr id="160" name="Google Shape;160;p24"/>
          <p:cNvSpPr txBox="1"/>
          <p:nvPr>
            <p:ph idx="2" type="body"/>
          </p:nvPr>
        </p:nvSpPr>
        <p:spPr>
          <a:xfrm flipH="1" rot="10800000">
            <a:off x="4832400" y="5055325"/>
            <a:ext cx="3999900" cy="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Preguntas Teóricas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11725" y="1348925"/>
            <a:ext cx="85206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¿Qué significa @media (max-width: 600px)?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 aplica cuando la pantalla mide más de 600px.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 aplica cuando la pantalla mide exactamente 600px.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Se aplica cuando la pantalla mide 600px o menos.</a:t>
            </a:r>
            <a:endParaRPr i="1" sz="1400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 aplica solo en tablets.</a:t>
            </a:r>
            <a:endParaRPr i="1" sz="1400"/>
          </a:p>
        </p:txBody>
      </p:sp>
      <p:sp>
        <p:nvSpPr>
          <p:cNvPr id="168" name="Google Shape;168;p25"/>
          <p:cNvSpPr txBox="1"/>
          <p:nvPr>
            <p:ph idx="2" type="body"/>
          </p:nvPr>
        </p:nvSpPr>
        <p:spPr>
          <a:xfrm flipH="1" rot="10800000">
            <a:off x="4832400" y="5055325"/>
            <a:ext cx="3999900" cy="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Preguntas Teóricas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311725" y="1348925"/>
            <a:ext cx="85206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4. ¿Qué operador se usa para combinar dos condiciones para una Media Query?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8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or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then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6"/>
          <p:cNvSpPr txBox="1"/>
          <p:nvPr>
            <p:ph idx="2" type="body"/>
          </p:nvPr>
        </p:nvSpPr>
        <p:spPr>
          <a:xfrm flipH="1" rot="10800000">
            <a:off x="4832400" y="5055325"/>
            <a:ext cx="3999900" cy="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Preguntas Teóricas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3" name="Google Shape;183;p27"/>
          <p:cNvSpPr txBox="1"/>
          <p:nvPr>
            <p:ph idx="1" type="body"/>
          </p:nvPr>
        </p:nvSpPr>
        <p:spPr>
          <a:xfrm>
            <a:off x="311725" y="1348925"/>
            <a:ext cx="85206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4. ¿Qué operador se usa para combinar dos condiciones para una Media Query?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8000"/>
              </a:lnSpc>
              <a:spcBef>
                <a:spcPts val="140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endParaRPr i="1" sz="1400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or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then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7"/>
          <p:cNvSpPr txBox="1"/>
          <p:nvPr>
            <p:ph idx="2" type="body"/>
          </p:nvPr>
        </p:nvSpPr>
        <p:spPr>
          <a:xfrm flipH="1" rot="10800000">
            <a:off x="4832400" y="5055325"/>
            <a:ext cx="3999900" cy="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idx="4294967295" type="title"/>
          </p:nvPr>
        </p:nvSpPr>
        <p:spPr>
          <a:xfrm>
            <a:off x="311700" y="1660925"/>
            <a:ext cx="8520600" cy="9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¿</a:t>
            </a:r>
            <a:r>
              <a:rPr lang="es" sz="45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Preguntas?</a:t>
            </a:r>
            <a:endParaRPr sz="26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1" name="Google Shape;19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idx="4294967295" type="title"/>
          </p:nvPr>
        </p:nvSpPr>
        <p:spPr>
          <a:xfrm>
            <a:off x="311700" y="1660925"/>
            <a:ext cx="8520600" cy="9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Gracias por</a:t>
            </a:r>
            <a:endParaRPr sz="45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vuestra atención</a:t>
            </a:r>
            <a:endParaRPr sz="26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7" name="Google Shape;19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00" y="327800"/>
            <a:ext cx="8370600" cy="8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Índice</a:t>
            </a:r>
            <a:endParaRPr sz="39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11700" y="1481575"/>
            <a:ext cx="8370600" cy="31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rabicParenR"/>
            </a:pPr>
            <a: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Qué son las Media Queries</a:t>
            </a:r>
            <a:b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rabicParenR"/>
            </a:pPr>
            <a: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Sintaxis básica</a:t>
            </a:r>
            <a:b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rabicParenR"/>
            </a:pPr>
            <a: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Combinando condiciones</a:t>
            </a:r>
            <a:b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rabicParenR"/>
            </a:pPr>
            <a: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Ejemplos de uso</a:t>
            </a:r>
            <a:b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rabicParenR"/>
            </a:pPr>
            <a: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Ejercicio práctico</a:t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327800"/>
            <a:ext cx="8370600" cy="8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¿Qué son las ‘</a:t>
            </a:r>
            <a:r>
              <a:rPr b="1" lang="es" sz="3900">
                <a:latin typeface="Old Standard TT"/>
                <a:ea typeface="Old Standard TT"/>
                <a:cs typeface="Old Standard TT"/>
                <a:sym typeface="Old Standard TT"/>
              </a:rPr>
              <a:t>Media Queries’</a:t>
            </a: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?</a:t>
            </a:r>
            <a:endParaRPr sz="39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29125"/>
            <a:ext cx="8370600" cy="3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 trata de una funcionalidad de CSS3 que permite aplicar diversos estilos de forma opcional. Es decir, dependiendo el dispositivo donde se visualice la página, ésta tendrá un estilo o distribución distinto para adaptar su contenido de forma ordenada.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025" y="2957024"/>
            <a:ext cx="3547177" cy="1716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3225" y="2364350"/>
            <a:ext cx="1296401" cy="2553523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2" name="Google Shape;8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Sintaxis Básica</a:t>
            </a:r>
            <a:endParaRPr sz="39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Las Media Queries se escriben en CSS con la regla </a:t>
            </a:r>
            <a:r>
              <a:rPr lang="es" sz="16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@media.</a:t>
            </a:r>
            <a:endParaRPr sz="16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 función indica que ciertas reglas de estilos sólo se aplicarán si se cumple una cierta condición.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 este caso iría relacionado al alto y ancho de la pantalla del dispositivo.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6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@media si el ancho supera de máximo 768 pixeles se establecerá un fondo de color azul claro.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400" y="1505700"/>
            <a:ext cx="3999900" cy="190975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Combinando condiciones</a:t>
            </a:r>
            <a:endParaRPr sz="39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25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@media para tablets y pantallas medianas.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7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Las Media Queries no solo permiten aplicar estilos usando una única condición, sino que permite combinar varias para que esos estilos se apliquen únicamente en condiciones específicas.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505700"/>
            <a:ext cx="3999900" cy="16383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Ejemplos de Uso </a:t>
            </a:r>
            <a:r>
              <a:rPr lang="es" sz="2000">
                <a:latin typeface="Old Standard TT"/>
                <a:ea typeface="Old Standard TT"/>
                <a:cs typeface="Old Standard TT"/>
                <a:sym typeface="Old Standard TT"/>
              </a:rPr>
              <a:t>(Pantallas pequeñas)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1725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 usará @media para reducir ligeramente el tamaño de fuente y su disposición para adaptarse a pantallas pequeñas.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8"/>
          <p:cNvSpPr txBox="1"/>
          <p:nvPr>
            <p:ph idx="2" type="body"/>
          </p:nvPr>
        </p:nvSpPr>
        <p:spPr>
          <a:xfrm>
            <a:off x="4832400" y="1505700"/>
            <a:ext cx="3999900" cy="32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@media para adaptar la fuente y estructura a sus dispositivos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2791200"/>
            <a:ext cx="3752850" cy="17907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1" y="1505700"/>
            <a:ext cx="1846949" cy="2021876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3875" y="1505700"/>
            <a:ext cx="1468425" cy="2533424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1" name="Google Shape;11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Ejemplos de Uso </a:t>
            </a:r>
            <a:r>
              <a:rPr lang="es" sz="2000">
                <a:latin typeface="Old Standard TT"/>
                <a:ea typeface="Old Standard TT"/>
                <a:cs typeface="Old Standard TT"/>
                <a:sym typeface="Old Standard TT"/>
              </a:rPr>
              <a:t>(Columnas usando ‘Grid’)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11725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9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CSS grid permite hacer diseños en forma de cuadrícula. Con media Queries podemos reducir el número de columnas en pantallas pequeñas 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6538" y="3163575"/>
            <a:ext cx="2351625" cy="159825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0" name="Google Shape;120;p19" title="ChatGPT Image 24 ene 2026, 14_55_1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688" y="1823813"/>
            <a:ext cx="3659973" cy="2439974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Preguntas Teóricas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25" y="1348925"/>
            <a:ext cx="85206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 ¿Qué es una Media Query en CSS?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Una función de JavaScript para cambiar estilos.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Una regla de CSS que aplica estilos según condiciones del dispositivo.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 tipo de etiqueta HTML.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Una forma de crear animaciones en CSS.</a:t>
            </a:r>
            <a:endParaRPr b="1" sz="1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0"/>
          <p:cNvSpPr txBox="1"/>
          <p:nvPr>
            <p:ph idx="2" type="body"/>
          </p:nvPr>
        </p:nvSpPr>
        <p:spPr>
          <a:xfrm flipH="1" rot="10800000">
            <a:off x="4832400" y="5055325"/>
            <a:ext cx="3999900" cy="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66B9E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11725" y="318150"/>
            <a:ext cx="85206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900">
                <a:latin typeface="Old Standard TT"/>
                <a:ea typeface="Old Standard TT"/>
                <a:cs typeface="Old Standard TT"/>
                <a:sym typeface="Old Standard TT"/>
              </a:rPr>
              <a:t>Preguntas Teóricas</a:t>
            </a:r>
            <a:endParaRPr sz="20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311725" y="1348925"/>
            <a:ext cx="8520600" cy="3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 ¿Qué es una Media Query en CSS?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Una función de JavaScript para cambiar estilos.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</a:rPr>
              <a:t>Una regla de CSS que aplica estilos según condiciones del dispositivo.</a:t>
            </a:r>
            <a:endParaRPr i="1" sz="1400">
              <a:solidFill>
                <a:srgbClr val="6AA84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i="1"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 tipo de etiqueta HTML.</a:t>
            </a:r>
            <a:endParaRPr i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AutoNum type="alphaUcPeriod"/>
            </a:pPr>
            <a:r>
              <a:rPr lang="e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Una forma de crear animaciones en CSS.</a:t>
            </a:r>
            <a:endParaRPr b="1" sz="1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1"/>
          <p:cNvSpPr txBox="1"/>
          <p:nvPr>
            <p:ph idx="2" type="body"/>
          </p:nvPr>
        </p:nvSpPr>
        <p:spPr>
          <a:xfrm flipH="1" rot="10800000">
            <a:off x="4832400" y="5055325"/>
            <a:ext cx="3999900" cy="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